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Lato" panose="020F0502020204030203" pitchFamily="34" charset="0"/>
      <p:regular r:id="rId10"/>
    </p:embeddedFont>
    <p:embeddedFont>
      <p:font typeface="Lato Bold" panose="020F0502020204030203" charset="0"/>
      <p:regular r:id="rId11"/>
    </p:embeddedFont>
    <p:embeddedFont>
      <p:font typeface="Roboto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511332" y="3775512"/>
            <a:ext cx="13265335" cy="2735975"/>
            <a:chOff x="0" y="0"/>
            <a:chExt cx="3493751" cy="720586"/>
          </a:xfrm>
        </p:grpSpPr>
        <p:sp>
          <p:nvSpPr>
            <p:cNvPr id="4" name="Freeform 4"/>
            <p:cNvSpPr/>
            <p:nvPr/>
          </p:nvSpPr>
          <p:spPr>
            <a:xfrm>
              <a:off x="0" y="0"/>
              <a:ext cx="3493751" cy="720586"/>
            </a:xfrm>
            <a:custGeom>
              <a:avLst/>
              <a:gdLst/>
              <a:ahLst/>
              <a:cxnLst/>
              <a:rect l="l" t="t" r="r" b="b"/>
              <a:pathLst>
                <a:path w="3493751" h="720586">
                  <a:moveTo>
                    <a:pt x="0" y="0"/>
                  </a:moveTo>
                  <a:lnTo>
                    <a:pt x="3493751" y="0"/>
                  </a:lnTo>
                  <a:lnTo>
                    <a:pt x="3493751" y="720586"/>
                  </a:lnTo>
                  <a:lnTo>
                    <a:pt x="0" y="720586"/>
                  </a:lnTo>
                  <a:close/>
                </a:path>
              </a:pathLst>
            </a:custGeom>
            <a:solidFill>
              <a:srgbClr val="05665C"/>
            </a:solidFill>
          </p:spPr>
        </p:sp>
        <p:sp>
          <p:nvSpPr>
            <p:cNvPr id="5" name="TextBox 5"/>
            <p:cNvSpPr txBox="1"/>
            <p:nvPr/>
          </p:nvSpPr>
          <p:spPr>
            <a:xfrm>
              <a:off x="0" y="-47625"/>
              <a:ext cx="3493751" cy="768211"/>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2511332" y="3775512"/>
            <a:ext cx="13265335" cy="2735975"/>
          </a:xfrm>
          <a:custGeom>
            <a:avLst/>
            <a:gdLst/>
            <a:ahLst/>
            <a:cxnLst/>
            <a:rect l="l" t="t" r="r" b="b"/>
            <a:pathLst>
              <a:path w="13265335" h="2735975">
                <a:moveTo>
                  <a:pt x="0" y="0"/>
                </a:moveTo>
                <a:lnTo>
                  <a:pt x="13265336" y="0"/>
                </a:lnTo>
                <a:lnTo>
                  <a:pt x="13265336" y="2735976"/>
                </a:lnTo>
                <a:lnTo>
                  <a:pt x="0" y="2735976"/>
                </a:lnTo>
                <a:lnTo>
                  <a:pt x="0" y="0"/>
                </a:lnTo>
                <a:close/>
              </a:path>
            </a:pathLst>
          </a:custGeom>
          <a:blipFill>
            <a:blip r:embed="rId3">
              <a:alphaModFix amt="32999"/>
            </a:blip>
            <a:stretch>
              <a:fillRect l="-15705" t="-161779" r="-11196" b="-148920"/>
            </a:stretch>
          </a:blipFill>
        </p:spPr>
      </p:sp>
      <p:sp>
        <p:nvSpPr>
          <p:cNvPr id="7" name="Freeform 7"/>
          <p:cNvSpPr/>
          <p:nvPr/>
        </p:nvSpPr>
        <p:spPr>
          <a:xfrm>
            <a:off x="2511331" y="3816042"/>
            <a:ext cx="13265335" cy="2735975"/>
          </a:xfrm>
          <a:custGeom>
            <a:avLst/>
            <a:gdLst/>
            <a:ahLst/>
            <a:cxnLst/>
            <a:rect l="l" t="t" r="r" b="b"/>
            <a:pathLst>
              <a:path w="13265335" h="2735975">
                <a:moveTo>
                  <a:pt x="0" y="0"/>
                </a:moveTo>
                <a:lnTo>
                  <a:pt x="13265336" y="0"/>
                </a:lnTo>
                <a:lnTo>
                  <a:pt x="13265336" y="2735976"/>
                </a:lnTo>
                <a:lnTo>
                  <a:pt x="0" y="27359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3790895" y="3834096"/>
            <a:ext cx="11018657" cy="1552575"/>
          </a:xfrm>
          <a:prstGeom prst="rect">
            <a:avLst/>
          </a:prstGeom>
        </p:spPr>
        <p:txBody>
          <a:bodyPr lIns="0" tIns="0" rIns="0" bIns="0" rtlCol="0" anchor="t">
            <a:spAutoFit/>
          </a:bodyPr>
          <a:lstStyle/>
          <a:p>
            <a:pPr algn="ctr">
              <a:lnSpc>
                <a:spcPts val="12599"/>
              </a:lnSpc>
            </a:pPr>
            <a:r>
              <a:rPr lang="en-US" sz="9000" spc="441">
                <a:solidFill>
                  <a:srgbClr val="FFFFFF"/>
                </a:solidFill>
                <a:latin typeface="Roboto Bold"/>
              </a:rPr>
              <a:t>Indian Agriculture</a:t>
            </a:r>
          </a:p>
        </p:txBody>
      </p:sp>
      <p:sp>
        <p:nvSpPr>
          <p:cNvPr id="9" name="TextBox 9"/>
          <p:cNvSpPr txBox="1"/>
          <p:nvPr/>
        </p:nvSpPr>
        <p:spPr>
          <a:xfrm>
            <a:off x="6758280" y="5205696"/>
            <a:ext cx="5614526" cy="1552575"/>
          </a:xfrm>
          <a:prstGeom prst="rect">
            <a:avLst/>
          </a:prstGeom>
        </p:spPr>
        <p:txBody>
          <a:bodyPr lIns="0" tIns="0" rIns="0" bIns="0" rtlCol="0" anchor="t">
            <a:spAutoFit/>
          </a:bodyPr>
          <a:lstStyle/>
          <a:p>
            <a:pPr>
              <a:lnSpc>
                <a:spcPts val="12599"/>
              </a:lnSpc>
            </a:pPr>
            <a:r>
              <a:rPr lang="en-US" sz="9000" spc="441">
                <a:solidFill>
                  <a:srgbClr val="00F6DC"/>
                </a:solidFill>
                <a:latin typeface="Roboto Bold"/>
              </a:rPr>
              <a:t>Analysis</a:t>
            </a:r>
          </a:p>
        </p:txBody>
      </p:sp>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66805" y="-231693"/>
            <a:ext cx="4252888" cy="10518693"/>
            <a:chOff x="0" y="0"/>
            <a:chExt cx="1120102" cy="2770355"/>
          </a:xfrm>
        </p:grpSpPr>
        <p:sp>
          <p:nvSpPr>
            <p:cNvPr id="3"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4" name="TextBox 4"/>
            <p:cNvSpPr txBox="1"/>
            <p:nvPr/>
          </p:nvSpPr>
          <p:spPr>
            <a:xfrm>
              <a:off x="0" y="-47625"/>
              <a:ext cx="1120102" cy="2817980"/>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1483143" y="0"/>
            <a:ext cx="6296695" cy="10287000"/>
          </a:xfrm>
          <a:custGeom>
            <a:avLst/>
            <a:gdLst/>
            <a:ahLst/>
            <a:cxnLst/>
            <a:rect l="l" t="t" r="r" b="b"/>
            <a:pathLst>
              <a:path w="6296695" h="10287000">
                <a:moveTo>
                  <a:pt x="0" y="0"/>
                </a:moveTo>
                <a:lnTo>
                  <a:pt x="6296695" y="0"/>
                </a:lnTo>
                <a:lnTo>
                  <a:pt x="6296695" y="10287000"/>
                </a:lnTo>
                <a:lnTo>
                  <a:pt x="0" y="10287000"/>
                </a:lnTo>
                <a:lnTo>
                  <a:pt x="0" y="0"/>
                </a:lnTo>
                <a:close/>
              </a:path>
            </a:pathLst>
          </a:custGeom>
          <a:blipFill>
            <a:blip r:embed="rId2"/>
            <a:stretch>
              <a:fillRect l="-71432" r="-73777"/>
            </a:stretch>
          </a:blipFill>
        </p:spPr>
      </p:sp>
      <p:sp>
        <p:nvSpPr>
          <p:cNvPr id="6" name="TextBox 6"/>
          <p:cNvSpPr txBox="1"/>
          <p:nvPr/>
        </p:nvSpPr>
        <p:spPr>
          <a:xfrm>
            <a:off x="1028700" y="1047750"/>
            <a:ext cx="9560583" cy="1015619"/>
          </a:xfrm>
          <a:prstGeom prst="rect">
            <a:avLst/>
          </a:prstGeom>
        </p:spPr>
        <p:txBody>
          <a:bodyPr lIns="0" tIns="0" rIns="0" bIns="0" rtlCol="0" anchor="t">
            <a:spAutoFit/>
          </a:bodyPr>
          <a:lstStyle/>
          <a:p>
            <a:pPr algn="ctr">
              <a:lnSpc>
                <a:spcPts val="7887"/>
              </a:lnSpc>
            </a:pPr>
            <a:r>
              <a:rPr lang="en-US" sz="6799">
                <a:solidFill>
                  <a:srgbClr val="000000"/>
                </a:solidFill>
                <a:latin typeface="Roboto Bold"/>
              </a:rPr>
              <a:t>INTRODUCTION</a:t>
            </a:r>
          </a:p>
        </p:txBody>
      </p:sp>
      <p:sp>
        <p:nvSpPr>
          <p:cNvPr id="7" name="TextBox 7"/>
          <p:cNvSpPr txBox="1"/>
          <p:nvPr/>
        </p:nvSpPr>
        <p:spPr>
          <a:xfrm>
            <a:off x="872770" y="2506360"/>
            <a:ext cx="9527897" cy="7141592"/>
          </a:xfrm>
          <a:prstGeom prst="rect">
            <a:avLst/>
          </a:prstGeom>
        </p:spPr>
        <p:txBody>
          <a:bodyPr lIns="0" tIns="0" rIns="0" bIns="0" rtlCol="0" anchor="t">
            <a:spAutoFit/>
          </a:bodyPr>
          <a:lstStyle/>
          <a:p>
            <a:pPr>
              <a:lnSpc>
                <a:spcPts val="3751"/>
              </a:lnSpc>
            </a:pPr>
            <a:r>
              <a:rPr lang="en-US" sz="2799">
                <a:solidFill>
                  <a:srgbClr val="000000"/>
                </a:solidFill>
                <a:latin typeface="Lato"/>
              </a:rPr>
              <a:t>The Indian Agriculture Analysis Dashboard in Power BI offers a comprehensive insight into the agricultural landscape of India. Drawing data from authoritative sources such as government reports and surveys, this dashboard provides a holistic view of key metrics including crop production, land utilization, and yield trends across different regions. Users can navigate through interactive visualizations to uncover patterns, compare data across time periods, and explore regional variations. With features like slicers and filters, stakeholders can customize their view to focus on specific crops, regions, or timeframes. This dashboard not only facilitates informed decision-making for policymakers, researchers, and stakeholders but also serves as a valuable tool for understanding the complexities and dynamics of Indian agriculture.</a:t>
            </a: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2686" y="187496"/>
            <a:ext cx="11114601" cy="4956004"/>
          </a:xfrm>
          <a:custGeom>
            <a:avLst/>
            <a:gdLst/>
            <a:ahLst/>
            <a:cxnLst/>
            <a:rect l="l" t="t" r="r" b="b"/>
            <a:pathLst>
              <a:path w="11114601" h="4956004">
                <a:moveTo>
                  <a:pt x="0" y="0"/>
                </a:moveTo>
                <a:lnTo>
                  <a:pt x="11114601" y="0"/>
                </a:lnTo>
                <a:lnTo>
                  <a:pt x="11114601" y="4956004"/>
                </a:lnTo>
                <a:lnTo>
                  <a:pt x="0" y="4956004"/>
                </a:lnTo>
                <a:lnTo>
                  <a:pt x="0" y="0"/>
                </a:lnTo>
                <a:close/>
              </a:path>
            </a:pathLst>
          </a:custGeom>
          <a:blipFill>
            <a:blip r:embed="rId2"/>
            <a:stretch>
              <a:fillRect l="-3450" r="-3450"/>
            </a:stretch>
          </a:blipFill>
        </p:spPr>
      </p:sp>
      <p:sp>
        <p:nvSpPr>
          <p:cNvPr id="3" name="Freeform 3"/>
          <p:cNvSpPr/>
          <p:nvPr/>
        </p:nvSpPr>
        <p:spPr>
          <a:xfrm>
            <a:off x="10073503" y="5143500"/>
            <a:ext cx="6374490" cy="5143500"/>
          </a:xfrm>
          <a:custGeom>
            <a:avLst/>
            <a:gdLst/>
            <a:ahLst/>
            <a:cxnLst/>
            <a:rect l="l" t="t" r="r" b="b"/>
            <a:pathLst>
              <a:path w="6374490" h="5143500">
                <a:moveTo>
                  <a:pt x="0" y="0"/>
                </a:moveTo>
                <a:lnTo>
                  <a:pt x="6374490" y="0"/>
                </a:lnTo>
                <a:lnTo>
                  <a:pt x="6374490" y="5143500"/>
                </a:lnTo>
                <a:lnTo>
                  <a:pt x="0" y="5143500"/>
                </a:lnTo>
                <a:lnTo>
                  <a:pt x="0" y="0"/>
                </a:lnTo>
                <a:close/>
              </a:path>
            </a:pathLst>
          </a:custGeom>
          <a:blipFill>
            <a:blip r:embed="rId3"/>
            <a:stretch>
              <a:fillRect/>
            </a:stretch>
          </a:blipFill>
        </p:spPr>
      </p:sp>
      <p:sp>
        <p:nvSpPr>
          <p:cNvPr id="4" name="TextBox 4"/>
          <p:cNvSpPr txBox="1"/>
          <p:nvPr/>
        </p:nvSpPr>
        <p:spPr>
          <a:xfrm>
            <a:off x="3675898" y="6395085"/>
            <a:ext cx="5702585" cy="1540891"/>
          </a:xfrm>
          <a:prstGeom prst="rect">
            <a:avLst/>
          </a:prstGeom>
        </p:spPr>
        <p:txBody>
          <a:bodyPr lIns="0" tIns="0" rIns="0" bIns="0" rtlCol="0" anchor="t">
            <a:spAutoFit/>
          </a:bodyPr>
          <a:lstStyle/>
          <a:p>
            <a:pPr>
              <a:lnSpc>
                <a:spcPts val="6032"/>
              </a:lnSpc>
            </a:pPr>
            <a:r>
              <a:rPr lang="en-US" sz="5200">
                <a:solidFill>
                  <a:srgbClr val="000000"/>
                </a:solidFill>
                <a:latin typeface="Roboto Bold"/>
              </a:rPr>
              <a:t>DATASET 2: Indian Crop Production</a:t>
            </a:r>
          </a:p>
        </p:txBody>
      </p:sp>
      <p:sp>
        <p:nvSpPr>
          <p:cNvPr id="5" name="TextBox 5"/>
          <p:cNvSpPr txBox="1"/>
          <p:nvPr/>
        </p:nvSpPr>
        <p:spPr>
          <a:xfrm>
            <a:off x="12835509" y="841342"/>
            <a:ext cx="4886451" cy="2245271"/>
          </a:xfrm>
          <a:prstGeom prst="rect">
            <a:avLst/>
          </a:prstGeom>
        </p:spPr>
        <p:txBody>
          <a:bodyPr lIns="0" tIns="0" rIns="0" bIns="0" rtlCol="0" anchor="t">
            <a:spAutoFit/>
          </a:bodyPr>
          <a:lstStyle/>
          <a:p>
            <a:pPr>
              <a:lnSpc>
                <a:spcPts val="5924"/>
              </a:lnSpc>
            </a:pPr>
            <a:r>
              <a:rPr lang="en-US" sz="5107">
                <a:solidFill>
                  <a:srgbClr val="000000"/>
                </a:solidFill>
                <a:latin typeface="Roboto Bold"/>
              </a:rPr>
              <a:t>DATASET 1: ICRISAT District level data</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41575" cy="3316594"/>
          </a:xfrm>
          <a:custGeom>
            <a:avLst/>
            <a:gdLst/>
            <a:ahLst/>
            <a:cxnLst/>
            <a:rect l="l" t="t" r="r" b="b"/>
            <a:pathLst>
              <a:path w="18441575" h="3316594">
                <a:moveTo>
                  <a:pt x="0" y="0"/>
                </a:moveTo>
                <a:lnTo>
                  <a:pt x="18441575" y="0"/>
                </a:lnTo>
                <a:lnTo>
                  <a:pt x="18441575" y="3316594"/>
                </a:lnTo>
                <a:lnTo>
                  <a:pt x="0" y="3316594"/>
                </a:lnTo>
                <a:lnTo>
                  <a:pt x="0" y="0"/>
                </a:lnTo>
                <a:close/>
              </a:path>
            </a:pathLst>
          </a:custGeom>
          <a:blipFill>
            <a:blip r:embed="rId2"/>
            <a:stretch>
              <a:fillRect t="-116811" b="-116811"/>
            </a:stretch>
          </a:blipFill>
        </p:spPr>
      </p:sp>
      <p:sp>
        <p:nvSpPr>
          <p:cNvPr id="3" name="TextBox 3"/>
          <p:cNvSpPr txBox="1"/>
          <p:nvPr/>
        </p:nvSpPr>
        <p:spPr>
          <a:xfrm>
            <a:off x="6902167" y="4460087"/>
            <a:ext cx="5468291" cy="956437"/>
          </a:xfrm>
          <a:prstGeom prst="rect">
            <a:avLst/>
          </a:prstGeom>
        </p:spPr>
        <p:txBody>
          <a:bodyPr lIns="0" tIns="0" rIns="0" bIns="0" rtlCol="0" anchor="t">
            <a:spAutoFit/>
          </a:bodyPr>
          <a:lstStyle/>
          <a:p>
            <a:pPr algn="ctr">
              <a:lnSpc>
                <a:spcPts val="7424"/>
              </a:lnSpc>
            </a:pPr>
            <a:r>
              <a:rPr lang="en-US" sz="6400">
                <a:solidFill>
                  <a:srgbClr val="000000"/>
                </a:solidFill>
                <a:latin typeface="Roboto Bold"/>
              </a:rPr>
              <a:t>DASHBOARD</a:t>
            </a:r>
          </a:p>
        </p:txBody>
      </p:sp>
      <p:sp>
        <p:nvSpPr>
          <p:cNvPr id="4" name="AutoShape 4"/>
          <p:cNvSpPr/>
          <p:nvPr/>
        </p:nvSpPr>
        <p:spPr>
          <a:xfrm>
            <a:off x="9045558" y="5480978"/>
            <a:ext cx="1181508" cy="0"/>
          </a:xfrm>
          <a:prstGeom prst="line">
            <a:avLst/>
          </a:prstGeom>
          <a:ln w="76200" cap="flat">
            <a:solidFill>
              <a:srgbClr val="30B4A6"/>
            </a:solidFill>
            <a:prstDash val="solid"/>
            <a:headEnd type="none" w="sm" len="sm"/>
            <a:tailEnd type="none" w="sm" len="sm"/>
          </a:ln>
        </p:spPr>
      </p:sp>
      <p:sp>
        <p:nvSpPr>
          <p:cNvPr id="5" name="Freeform 5"/>
          <p:cNvSpPr/>
          <p:nvPr/>
        </p:nvSpPr>
        <p:spPr>
          <a:xfrm>
            <a:off x="13211850" y="5442878"/>
            <a:ext cx="5076150" cy="4890426"/>
          </a:xfrm>
          <a:custGeom>
            <a:avLst/>
            <a:gdLst/>
            <a:ahLst/>
            <a:cxnLst/>
            <a:rect l="l" t="t" r="r" b="b"/>
            <a:pathLst>
              <a:path w="5076150" h="4890426">
                <a:moveTo>
                  <a:pt x="0" y="0"/>
                </a:moveTo>
                <a:lnTo>
                  <a:pt x="5076150" y="0"/>
                </a:lnTo>
                <a:lnTo>
                  <a:pt x="5076150" y="4890426"/>
                </a:lnTo>
                <a:lnTo>
                  <a:pt x="0" y="4890426"/>
                </a:lnTo>
                <a:lnTo>
                  <a:pt x="0" y="0"/>
                </a:lnTo>
                <a:close/>
              </a:path>
            </a:pathLst>
          </a:custGeom>
          <a:blipFill>
            <a:blip r:embed="rId3"/>
            <a:stretch>
              <a:fillRect l="-17009" r="-27592"/>
            </a:stretch>
          </a:blipFill>
        </p:spPr>
      </p:sp>
      <p:sp>
        <p:nvSpPr>
          <p:cNvPr id="6" name="Freeform 6"/>
          <p:cNvSpPr/>
          <p:nvPr/>
        </p:nvSpPr>
        <p:spPr>
          <a:xfrm>
            <a:off x="0" y="5442878"/>
            <a:ext cx="6257139" cy="4797819"/>
          </a:xfrm>
          <a:custGeom>
            <a:avLst/>
            <a:gdLst/>
            <a:ahLst/>
            <a:cxnLst/>
            <a:rect l="l" t="t" r="r" b="b"/>
            <a:pathLst>
              <a:path w="6257139" h="4797819">
                <a:moveTo>
                  <a:pt x="0" y="0"/>
                </a:moveTo>
                <a:lnTo>
                  <a:pt x="6257139" y="0"/>
                </a:lnTo>
                <a:lnTo>
                  <a:pt x="6257139" y="4797818"/>
                </a:lnTo>
                <a:lnTo>
                  <a:pt x="0" y="4797818"/>
                </a:lnTo>
                <a:lnTo>
                  <a:pt x="0" y="0"/>
                </a:lnTo>
                <a:close/>
              </a:path>
            </a:pathLst>
          </a:custGeom>
          <a:blipFill>
            <a:blip r:embed="rId4"/>
            <a:stretch>
              <a:fillRect l="-10278" r="-10278" b="-4816"/>
            </a:stretch>
          </a:blipFill>
        </p:spPr>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5665C"/>
            </a:solidFill>
          </p:spPr>
        </p:sp>
        <p:sp>
          <p:nvSpPr>
            <p:cNvPr id="5" name="TextBox 5"/>
            <p:cNvSpPr txBox="1"/>
            <p:nvPr/>
          </p:nvSpPr>
          <p:spPr>
            <a:xfrm>
              <a:off x="0" y="-47625"/>
              <a:ext cx="4274726" cy="2215092"/>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028700" y="1028700"/>
            <a:ext cx="16230600" cy="8229600"/>
          </a:xfrm>
          <a:custGeom>
            <a:avLst/>
            <a:gdLst/>
            <a:ahLst/>
            <a:cxnLst/>
            <a:rect l="l" t="t" r="r" b="b"/>
            <a:pathLst>
              <a:path w="16230600" h="8229600">
                <a:moveTo>
                  <a:pt x="0" y="0"/>
                </a:moveTo>
                <a:lnTo>
                  <a:pt x="16230600" y="0"/>
                </a:lnTo>
                <a:lnTo>
                  <a:pt x="16230600" y="8229600"/>
                </a:lnTo>
                <a:lnTo>
                  <a:pt x="0" y="8229600"/>
                </a:lnTo>
                <a:lnTo>
                  <a:pt x="0" y="0"/>
                </a:lnTo>
                <a:close/>
              </a:path>
            </a:pathLst>
          </a:custGeom>
          <a:blipFill>
            <a:blip r:embed="rId3">
              <a:alphaModFix amt="32999"/>
            </a:blip>
            <a:stretch>
              <a:fillRect l="-6974" t="-25281" r="-6529" b="-24141"/>
            </a:stretch>
          </a:blipFill>
        </p:spPr>
      </p:sp>
      <p:sp>
        <p:nvSpPr>
          <p:cNvPr id="7" name="Freeform 7"/>
          <p:cNvSpPr/>
          <p:nvPr/>
        </p:nvSpPr>
        <p:spPr>
          <a:xfrm>
            <a:off x="918976" y="455805"/>
            <a:ext cx="16570494" cy="9307735"/>
          </a:xfrm>
          <a:custGeom>
            <a:avLst/>
            <a:gdLst/>
            <a:ahLst/>
            <a:cxnLst/>
            <a:rect l="l" t="t" r="r" b="b"/>
            <a:pathLst>
              <a:path w="16570494" h="9307735">
                <a:moveTo>
                  <a:pt x="0" y="0"/>
                </a:moveTo>
                <a:lnTo>
                  <a:pt x="16570494" y="0"/>
                </a:lnTo>
                <a:lnTo>
                  <a:pt x="16570494" y="9307735"/>
                </a:lnTo>
                <a:lnTo>
                  <a:pt x="0" y="9307735"/>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08042" cy="10287000"/>
          </a:xfrm>
          <a:custGeom>
            <a:avLst/>
            <a:gdLst/>
            <a:ahLst/>
            <a:cxnLst/>
            <a:rect l="l" t="t" r="r" b="b"/>
            <a:pathLst>
              <a:path w="6808042" h="10287000">
                <a:moveTo>
                  <a:pt x="0" y="0"/>
                </a:moveTo>
                <a:lnTo>
                  <a:pt x="6808042" y="0"/>
                </a:lnTo>
                <a:lnTo>
                  <a:pt x="6808042" y="10287000"/>
                </a:lnTo>
                <a:lnTo>
                  <a:pt x="0" y="10287000"/>
                </a:lnTo>
                <a:lnTo>
                  <a:pt x="0" y="0"/>
                </a:lnTo>
                <a:close/>
              </a:path>
            </a:pathLst>
          </a:custGeom>
          <a:blipFill>
            <a:blip r:embed="rId2"/>
            <a:stretch>
              <a:fillRect l="-6662" r="-6662"/>
            </a:stretch>
          </a:blipFill>
        </p:spPr>
      </p:sp>
      <p:sp>
        <p:nvSpPr>
          <p:cNvPr id="3" name="Freeform 3"/>
          <p:cNvSpPr/>
          <p:nvPr/>
        </p:nvSpPr>
        <p:spPr>
          <a:xfrm>
            <a:off x="2255613" y="4807010"/>
            <a:ext cx="6534675" cy="3836563"/>
          </a:xfrm>
          <a:custGeom>
            <a:avLst/>
            <a:gdLst/>
            <a:ahLst/>
            <a:cxnLst/>
            <a:rect l="l" t="t" r="r" b="b"/>
            <a:pathLst>
              <a:path w="6534675" h="3836563">
                <a:moveTo>
                  <a:pt x="0" y="0"/>
                </a:moveTo>
                <a:lnTo>
                  <a:pt x="6534676" y="0"/>
                </a:lnTo>
                <a:lnTo>
                  <a:pt x="6534676" y="3836563"/>
                </a:lnTo>
                <a:lnTo>
                  <a:pt x="0" y="3836563"/>
                </a:lnTo>
                <a:lnTo>
                  <a:pt x="0" y="0"/>
                </a:lnTo>
                <a:close/>
              </a:path>
            </a:pathLst>
          </a:custGeom>
          <a:blipFill>
            <a:blip r:embed="rId3"/>
            <a:stretch>
              <a:fillRect t="-6739" b="-6739"/>
            </a:stretch>
          </a:blipFill>
        </p:spPr>
      </p:sp>
      <p:sp>
        <p:nvSpPr>
          <p:cNvPr id="4" name="TextBox 4"/>
          <p:cNvSpPr txBox="1"/>
          <p:nvPr/>
        </p:nvSpPr>
        <p:spPr>
          <a:xfrm>
            <a:off x="9778817" y="747947"/>
            <a:ext cx="6986218" cy="897255"/>
          </a:xfrm>
          <a:prstGeom prst="rect">
            <a:avLst/>
          </a:prstGeom>
        </p:spPr>
        <p:txBody>
          <a:bodyPr lIns="0" tIns="0" rIns="0" bIns="0" rtlCol="0" anchor="t">
            <a:spAutoFit/>
          </a:bodyPr>
          <a:lstStyle/>
          <a:p>
            <a:pPr>
              <a:lnSpc>
                <a:spcPts val="6960"/>
              </a:lnSpc>
            </a:pPr>
            <a:r>
              <a:rPr lang="en-US" sz="6000">
                <a:solidFill>
                  <a:srgbClr val="000000"/>
                </a:solidFill>
                <a:latin typeface="Roboto Bold"/>
              </a:rPr>
              <a:t>APPLICATIONS</a:t>
            </a:r>
          </a:p>
        </p:txBody>
      </p:sp>
      <p:sp>
        <p:nvSpPr>
          <p:cNvPr id="5" name="TextBox 5"/>
          <p:cNvSpPr txBox="1"/>
          <p:nvPr/>
        </p:nvSpPr>
        <p:spPr>
          <a:xfrm>
            <a:off x="8790289" y="1811304"/>
            <a:ext cx="8616674" cy="8686389"/>
          </a:xfrm>
          <a:prstGeom prst="rect">
            <a:avLst/>
          </a:prstGeom>
        </p:spPr>
        <p:txBody>
          <a:bodyPr lIns="0" tIns="0" rIns="0" bIns="0" rtlCol="0" anchor="t">
            <a:spAutoFit/>
          </a:bodyPr>
          <a:lstStyle/>
          <a:p>
            <a:pPr marL="583298" lvl="1" indent="-291649">
              <a:lnSpc>
                <a:spcPts val="3620"/>
              </a:lnSpc>
              <a:buAutoNum type="arabicPeriod"/>
            </a:pPr>
            <a:r>
              <a:rPr lang="en-US" sz="2701">
                <a:solidFill>
                  <a:srgbClr val="000000"/>
                </a:solidFill>
                <a:latin typeface="Lato Bold"/>
              </a:rPr>
              <a:t>Policy Making: </a:t>
            </a:r>
            <a:r>
              <a:rPr lang="en-US" sz="2701">
                <a:solidFill>
                  <a:srgbClr val="000000"/>
                </a:solidFill>
                <a:latin typeface="Lato"/>
              </a:rPr>
              <a:t>Helps government agencies monitor policies, assess impacts, and allocate resources effectively.</a:t>
            </a:r>
          </a:p>
          <a:p>
            <a:pPr marL="583298" lvl="1" indent="-291649">
              <a:lnSpc>
                <a:spcPts val="3620"/>
              </a:lnSpc>
              <a:buAutoNum type="arabicPeriod"/>
            </a:pPr>
            <a:r>
              <a:rPr lang="en-US" sz="2701">
                <a:solidFill>
                  <a:srgbClr val="000000"/>
                </a:solidFill>
                <a:latin typeface="Lato Bold"/>
              </a:rPr>
              <a:t>Agribusinesses:</a:t>
            </a:r>
            <a:r>
              <a:rPr lang="en-US" sz="2701">
                <a:solidFill>
                  <a:srgbClr val="000000"/>
                </a:solidFill>
                <a:latin typeface="Lato"/>
              </a:rPr>
              <a:t> Facilitates market trend analysis, supply chain optimization, and product development decisions.</a:t>
            </a:r>
          </a:p>
          <a:p>
            <a:pPr marL="583298" lvl="1" indent="-291649">
              <a:lnSpc>
                <a:spcPts val="3620"/>
              </a:lnSpc>
              <a:buAutoNum type="arabicPeriod"/>
            </a:pPr>
            <a:r>
              <a:rPr lang="en-US" sz="2701">
                <a:solidFill>
                  <a:srgbClr val="000000"/>
                </a:solidFill>
                <a:latin typeface="Lato Bold"/>
              </a:rPr>
              <a:t>Farmers:</a:t>
            </a:r>
            <a:r>
              <a:rPr lang="en-US" sz="2701">
                <a:solidFill>
                  <a:srgbClr val="000000"/>
                </a:solidFill>
                <a:latin typeface="Lato"/>
              </a:rPr>
              <a:t> Provides access to crop prices, weather forecasts, and best practices for improved productivity and decision-making.</a:t>
            </a:r>
          </a:p>
          <a:p>
            <a:pPr marL="583298" lvl="1" indent="-291649">
              <a:lnSpc>
                <a:spcPts val="3620"/>
              </a:lnSpc>
              <a:buAutoNum type="arabicPeriod"/>
            </a:pPr>
            <a:r>
              <a:rPr lang="en-US" sz="2701">
                <a:solidFill>
                  <a:srgbClr val="000000"/>
                </a:solidFill>
                <a:latin typeface="Lato Bold"/>
              </a:rPr>
              <a:t>Research and Academia:</a:t>
            </a:r>
            <a:r>
              <a:rPr lang="en-US" sz="2701">
                <a:solidFill>
                  <a:srgbClr val="000000"/>
                </a:solidFill>
                <a:latin typeface="Lato"/>
              </a:rPr>
              <a:t> Enables empirical studies on agricultural trends, climate change impacts, and regional variations.</a:t>
            </a:r>
          </a:p>
          <a:p>
            <a:pPr marL="583298" lvl="1" indent="-291649">
              <a:lnSpc>
                <a:spcPts val="3620"/>
              </a:lnSpc>
              <a:buAutoNum type="arabicPeriod"/>
            </a:pPr>
            <a:r>
              <a:rPr lang="en-US" sz="2701">
                <a:solidFill>
                  <a:srgbClr val="000000"/>
                </a:solidFill>
                <a:latin typeface="Lato Bold"/>
              </a:rPr>
              <a:t>Investors and Financial Institutions:</a:t>
            </a:r>
            <a:r>
              <a:rPr lang="en-US" sz="2701">
                <a:solidFill>
                  <a:srgbClr val="000000"/>
                </a:solidFill>
                <a:latin typeface="Lato"/>
              </a:rPr>
              <a:t> Assists in assessing investment opportunities, managing portfolios, and evaluating project viability.</a:t>
            </a:r>
          </a:p>
          <a:p>
            <a:pPr marL="583298" lvl="1" indent="-291649">
              <a:lnSpc>
                <a:spcPts val="3620"/>
              </a:lnSpc>
              <a:buAutoNum type="arabicPeriod"/>
            </a:pPr>
            <a:r>
              <a:rPr lang="en-US" sz="2701">
                <a:solidFill>
                  <a:srgbClr val="000000"/>
                </a:solidFill>
                <a:latin typeface="Lato Bold"/>
              </a:rPr>
              <a:t>NGOs and Development Organizations:</a:t>
            </a:r>
            <a:r>
              <a:rPr lang="en-US" sz="2701">
                <a:solidFill>
                  <a:srgbClr val="000000"/>
                </a:solidFill>
                <a:latin typeface="Lato"/>
              </a:rPr>
              <a:t> Supports targeted interventions for sustainable agriculture, food security, and rural development.</a:t>
            </a:r>
          </a:p>
          <a:p>
            <a:pPr>
              <a:lnSpc>
                <a:spcPts val="3620"/>
              </a:lnSpc>
            </a:pPr>
            <a:endParaRPr lang="en-US" sz="2701">
              <a:solidFill>
                <a:srgbClr val="000000"/>
              </a:solidFill>
              <a:latin typeface="Lato"/>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367893"/>
            <a:ext cx="3554710" cy="2052215"/>
            <a:chOff x="0" y="0"/>
            <a:chExt cx="936220" cy="540501"/>
          </a:xfrm>
        </p:grpSpPr>
        <p:sp>
          <p:nvSpPr>
            <p:cNvPr id="3" name="Freeform 3"/>
            <p:cNvSpPr/>
            <p:nvPr/>
          </p:nvSpPr>
          <p:spPr>
            <a:xfrm>
              <a:off x="0" y="0"/>
              <a:ext cx="936220" cy="540501"/>
            </a:xfrm>
            <a:custGeom>
              <a:avLst/>
              <a:gdLst/>
              <a:ahLst/>
              <a:cxnLst/>
              <a:rect l="l" t="t" r="r" b="b"/>
              <a:pathLst>
                <a:path w="936220" h="540501">
                  <a:moveTo>
                    <a:pt x="0" y="0"/>
                  </a:moveTo>
                  <a:lnTo>
                    <a:pt x="936220" y="0"/>
                  </a:lnTo>
                  <a:lnTo>
                    <a:pt x="936220" y="540501"/>
                  </a:lnTo>
                  <a:lnTo>
                    <a:pt x="0" y="540501"/>
                  </a:lnTo>
                  <a:close/>
                </a:path>
              </a:pathLst>
            </a:custGeom>
            <a:solidFill>
              <a:srgbClr val="30B4A6"/>
            </a:solidFill>
          </p:spPr>
        </p:sp>
        <p:sp>
          <p:nvSpPr>
            <p:cNvPr id="4" name="TextBox 4"/>
            <p:cNvSpPr txBox="1"/>
            <p:nvPr/>
          </p:nvSpPr>
          <p:spPr>
            <a:xfrm>
              <a:off x="0" y="-38100"/>
              <a:ext cx="936220" cy="578601"/>
            </a:xfrm>
            <a:prstGeom prst="rect">
              <a:avLst/>
            </a:prstGeom>
          </p:spPr>
          <p:txBody>
            <a:bodyPr lIns="50800" tIns="50800" rIns="50800" bIns="50800" rtlCol="0" anchor="ctr"/>
            <a:lstStyle/>
            <a:p>
              <a:pPr algn="ctr">
                <a:lnSpc>
                  <a:spcPts val="2947"/>
                </a:lnSpc>
              </a:pPr>
              <a:endParaRPr/>
            </a:p>
          </p:txBody>
        </p:sp>
      </p:grpSp>
      <p:grpSp>
        <p:nvGrpSpPr>
          <p:cNvPr id="5" name="Group 5"/>
          <p:cNvGrpSpPr/>
          <p:nvPr/>
        </p:nvGrpSpPr>
        <p:grpSpPr>
          <a:xfrm>
            <a:off x="2008004" y="5696756"/>
            <a:ext cx="3554710" cy="2052215"/>
            <a:chOff x="0" y="0"/>
            <a:chExt cx="936220" cy="540501"/>
          </a:xfrm>
        </p:grpSpPr>
        <p:sp>
          <p:nvSpPr>
            <p:cNvPr id="6" name="Freeform 6"/>
            <p:cNvSpPr/>
            <p:nvPr/>
          </p:nvSpPr>
          <p:spPr>
            <a:xfrm>
              <a:off x="0" y="0"/>
              <a:ext cx="936220" cy="540501"/>
            </a:xfrm>
            <a:custGeom>
              <a:avLst/>
              <a:gdLst/>
              <a:ahLst/>
              <a:cxnLst/>
              <a:rect l="l" t="t" r="r" b="b"/>
              <a:pathLst>
                <a:path w="936220" h="540501">
                  <a:moveTo>
                    <a:pt x="0" y="0"/>
                  </a:moveTo>
                  <a:lnTo>
                    <a:pt x="936220" y="0"/>
                  </a:lnTo>
                  <a:lnTo>
                    <a:pt x="936220" y="540501"/>
                  </a:lnTo>
                  <a:lnTo>
                    <a:pt x="0" y="540501"/>
                  </a:lnTo>
                  <a:close/>
                </a:path>
              </a:pathLst>
            </a:custGeom>
            <a:solidFill>
              <a:srgbClr val="30B4A6"/>
            </a:solidFill>
          </p:spPr>
        </p:sp>
        <p:sp>
          <p:nvSpPr>
            <p:cNvPr id="7" name="TextBox 7"/>
            <p:cNvSpPr txBox="1"/>
            <p:nvPr/>
          </p:nvSpPr>
          <p:spPr>
            <a:xfrm>
              <a:off x="0" y="-38100"/>
              <a:ext cx="936220" cy="578601"/>
            </a:xfrm>
            <a:prstGeom prst="rect">
              <a:avLst/>
            </a:prstGeom>
          </p:spPr>
          <p:txBody>
            <a:bodyPr lIns="50800" tIns="50800" rIns="50800" bIns="50800" rtlCol="0" anchor="ctr"/>
            <a:lstStyle/>
            <a:p>
              <a:pPr algn="ctr">
                <a:lnSpc>
                  <a:spcPts val="2947"/>
                </a:lnSpc>
              </a:pPr>
              <a:endParaRPr/>
            </a:p>
          </p:txBody>
        </p:sp>
      </p:grpSp>
      <p:sp>
        <p:nvSpPr>
          <p:cNvPr id="8" name="Freeform 8"/>
          <p:cNvSpPr/>
          <p:nvPr/>
        </p:nvSpPr>
        <p:spPr>
          <a:xfrm>
            <a:off x="179160" y="183994"/>
            <a:ext cx="5217645" cy="3158728"/>
          </a:xfrm>
          <a:custGeom>
            <a:avLst/>
            <a:gdLst/>
            <a:ahLst/>
            <a:cxnLst/>
            <a:rect l="l" t="t" r="r" b="b"/>
            <a:pathLst>
              <a:path w="5217645" h="3158728">
                <a:moveTo>
                  <a:pt x="0" y="0"/>
                </a:moveTo>
                <a:lnTo>
                  <a:pt x="5217645" y="0"/>
                </a:lnTo>
                <a:lnTo>
                  <a:pt x="5217645" y="3158728"/>
                </a:lnTo>
                <a:lnTo>
                  <a:pt x="0" y="3158728"/>
                </a:lnTo>
                <a:lnTo>
                  <a:pt x="0" y="0"/>
                </a:lnTo>
                <a:close/>
              </a:path>
            </a:pathLst>
          </a:custGeom>
          <a:blipFill>
            <a:blip r:embed="rId2"/>
            <a:stretch>
              <a:fillRect t="-5060" b="-5060"/>
            </a:stretch>
          </a:blipFill>
        </p:spPr>
      </p:sp>
      <p:sp>
        <p:nvSpPr>
          <p:cNvPr id="9" name="Freeform 9"/>
          <p:cNvSpPr/>
          <p:nvPr/>
        </p:nvSpPr>
        <p:spPr>
          <a:xfrm>
            <a:off x="179160" y="3564136"/>
            <a:ext cx="5217645" cy="3158728"/>
          </a:xfrm>
          <a:custGeom>
            <a:avLst/>
            <a:gdLst/>
            <a:ahLst/>
            <a:cxnLst/>
            <a:rect l="l" t="t" r="r" b="b"/>
            <a:pathLst>
              <a:path w="5217645" h="3158728">
                <a:moveTo>
                  <a:pt x="0" y="0"/>
                </a:moveTo>
                <a:lnTo>
                  <a:pt x="5217645" y="0"/>
                </a:lnTo>
                <a:lnTo>
                  <a:pt x="5217645" y="3158728"/>
                </a:lnTo>
                <a:lnTo>
                  <a:pt x="0" y="3158728"/>
                </a:lnTo>
                <a:lnTo>
                  <a:pt x="0" y="0"/>
                </a:lnTo>
                <a:close/>
              </a:path>
            </a:pathLst>
          </a:custGeom>
          <a:blipFill>
            <a:blip r:embed="rId3"/>
            <a:stretch>
              <a:fillRect t="-5060" b="-5060"/>
            </a:stretch>
          </a:blipFill>
        </p:spPr>
      </p:sp>
      <p:sp>
        <p:nvSpPr>
          <p:cNvPr id="10" name="Freeform 10"/>
          <p:cNvSpPr/>
          <p:nvPr/>
        </p:nvSpPr>
        <p:spPr>
          <a:xfrm>
            <a:off x="179160" y="6941939"/>
            <a:ext cx="5217645" cy="3158728"/>
          </a:xfrm>
          <a:custGeom>
            <a:avLst/>
            <a:gdLst/>
            <a:ahLst/>
            <a:cxnLst/>
            <a:rect l="l" t="t" r="r" b="b"/>
            <a:pathLst>
              <a:path w="5217645" h="3158728">
                <a:moveTo>
                  <a:pt x="0" y="0"/>
                </a:moveTo>
                <a:lnTo>
                  <a:pt x="5217645" y="0"/>
                </a:lnTo>
                <a:lnTo>
                  <a:pt x="5217645" y="3158728"/>
                </a:lnTo>
                <a:lnTo>
                  <a:pt x="0" y="3158728"/>
                </a:lnTo>
                <a:lnTo>
                  <a:pt x="0" y="0"/>
                </a:lnTo>
                <a:close/>
              </a:path>
            </a:pathLst>
          </a:custGeom>
          <a:blipFill>
            <a:blip r:embed="rId4"/>
            <a:stretch>
              <a:fillRect t="-73808" b="-73808"/>
            </a:stretch>
          </a:blipFill>
        </p:spPr>
      </p:sp>
      <p:sp>
        <p:nvSpPr>
          <p:cNvPr id="11" name="AutoShape 11"/>
          <p:cNvSpPr/>
          <p:nvPr/>
        </p:nvSpPr>
        <p:spPr>
          <a:xfrm>
            <a:off x="6258407" y="2353605"/>
            <a:ext cx="7644529" cy="0"/>
          </a:xfrm>
          <a:prstGeom prst="line">
            <a:avLst/>
          </a:prstGeom>
          <a:ln w="28575" cap="flat">
            <a:solidFill>
              <a:srgbClr val="30B4A6"/>
            </a:solidFill>
            <a:prstDash val="solid"/>
            <a:headEnd type="none" w="sm" len="sm"/>
            <a:tailEnd type="none" w="sm" len="sm"/>
          </a:ln>
        </p:spPr>
      </p:sp>
      <p:sp>
        <p:nvSpPr>
          <p:cNvPr id="12" name="TextBox 12"/>
          <p:cNvSpPr txBox="1"/>
          <p:nvPr/>
        </p:nvSpPr>
        <p:spPr>
          <a:xfrm>
            <a:off x="6430679" y="984862"/>
            <a:ext cx="6986218" cy="897255"/>
          </a:xfrm>
          <a:prstGeom prst="rect">
            <a:avLst/>
          </a:prstGeom>
        </p:spPr>
        <p:txBody>
          <a:bodyPr lIns="0" tIns="0" rIns="0" bIns="0" rtlCol="0" anchor="t">
            <a:spAutoFit/>
          </a:bodyPr>
          <a:lstStyle/>
          <a:p>
            <a:pPr>
              <a:lnSpc>
                <a:spcPts val="6960"/>
              </a:lnSpc>
            </a:pPr>
            <a:r>
              <a:rPr lang="en-US" sz="6000">
                <a:solidFill>
                  <a:srgbClr val="000000"/>
                </a:solidFill>
                <a:latin typeface="Roboto Bold"/>
              </a:rPr>
              <a:t>CONCLUSION</a:t>
            </a:r>
          </a:p>
        </p:txBody>
      </p:sp>
      <p:sp>
        <p:nvSpPr>
          <p:cNvPr id="13" name="TextBox 13"/>
          <p:cNvSpPr txBox="1"/>
          <p:nvPr/>
        </p:nvSpPr>
        <p:spPr>
          <a:xfrm>
            <a:off x="6258407" y="2759228"/>
            <a:ext cx="10712930" cy="7045961"/>
          </a:xfrm>
          <a:prstGeom prst="rect">
            <a:avLst/>
          </a:prstGeom>
        </p:spPr>
        <p:txBody>
          <a:bodyPr lIns="0" tIns="0" rIns="0" bIns="0" rtlCol="0" anchor="t">
            <a:spAutoFit/>
          </a:bodyPr>
          <a:lstStyle/>
          <a:p>
            <a:pPr>
              <a:lnSpc>
                <a:spcPts val="4339"/>
              </a:lnSpc>
              <a:spcBef>
                <a:spcPct val="0"/>
              </a:spcBef>
            </a:pPr>
            <a:r>
              <a:rPr lang="en-US" sz="3099">
                <a:solidFill>
                  <a:srgbClr val="000000"/>
                </a:solidFill>
                <a:latin typeface="Lato"/>
              </a:rPr>
              <a:t>The Indian Agriculture Analysis Dashboard in Power BI serves as a versatile tool with far-reaching implications across various sectors. By providing actionable insights into agricultural trends, market dynamics, and productivity metrics, it empowers policymakers, agribusinesses, farmers, researchers, investors, NGOs, and development organizations to make informed decisions and drive impactful interventions. With its ability to facilitate evidence-based policy formulation, optimize resource allocation, and enhance productivity and sustainability in the agricultural sector, the dashboard plays a crucial role in advancing India's agricultural landscape towards greater efficiency, resilience, and socio-economic development.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511332" y="3775512"/>
            <a:ext cx="13265335" cy="2735975"/>
            <a:chOff x="0" y="0"/>
            <a:chExt cx="3493751" cy="720586"/>
          </a:xfrm>
        </p:grpSpPr>
        <p:sp>
          <p:nvSpPr>
            <p:cNvPr id="4" name="Freeform 4"/>
            <p:cNvSpPr/>
            <p:nvPr/>
          </p:nvSpPr>
          <p:spPr>
            <a:xfrm>
              <a:off x="0" y="0"/>
              <a:ext cx="3493751" cy="720586"/>
            </a:xfrm>
            <a:custGeom>
              <a:avLst/>
              <a:gdLst/>
              <a:ahLst/>
              <a:cxnLst/>
              <a:rect l="l" t="t" r="r" b="b"/>
              <a:pathLst>
                <a:path w="3493751" h="720586">
                  <a:moveTo>
                    <a:pt x="0" y="0"/>
                  </a:moveTo>
                  <a:lnTo>
                    <a:pt x="3493751" y="0"/>
                  </a:lnTo>
                  <a:lnTo>
                    <a:pt x="3493751" y="720586"/>
                  </a:lnTo>
                  <a:lnTo>
                    <a:pt x="0" y="720586"/>
                  </a:lnTo>
                  <a:close/>
                </a:path>
              </a:pathLst>
            </a:custGeom>
            <a:solidFill>
              <a:srgbClr val="05665C"/>
            </a:solidFill>
          </p:spPr>
        </p:sp>
        <p:sp>
          <p:nvSpPr>
            <p:cNvPr id="5" name="TextBox 5"/>
            <p:cNvSpPr txBox="1"/>
            <p:nvPr/>
          </p:nvSpPr>
          <p:spPr>
            <a:xfrm>
              <a:off x="0" y="-47625"/>
              <a:ext cx="3493751" cy="768211"/>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2511332" y="3775512"/>
            <a:ext cx="13265335" cy="2735975"/>
          </a:xfrm>
          <a:custGeom>
            <a:avLst/>
            <a:gdLst/>
            <a:ahLst/>
            <a:cxnLst/>
            <a:rect l="l" t="t" r="r" b="b"/>
            <a:pathLst>
              <a:path w="13265335" h="2735975">
                <a:moveTo>
                  <a:pt x="0" y="0"/>
                </a:moveTo>
                <a:lnTo>
                  <a:pt x="13265336" y="0"/>
                </a:lnTo>
                <a:lnTo>
                  <a:pt x="13265336" y="2735976"/>
                </a:lnTo>
                <a:lnTo>
                  <a:pt x="0" y="2735976"/>
                </a:lnTo>
                <a:lnTo>
                  <a:pt x="0" y="0"/>
                </a:lnTo>
                <a:close/>
              </a:path>
            </a:pathLst>
          </a:custGeom>
          <a:blipFill>
            <a:blip r:embed="rId3">
              <a:alphaModFix amt="32999"/>
            </a:blip>
            <a:stretch>
              <a:fillRect l="-15705" t="-161779" r="-11196" b="-148920"/>
            </a:stretch>
          </a:blipFill>
        </p:spPr>
      </p:sp>
      <p:sp>
        <p:nvSpPr>
          <p:cNvPr id="7" name="Freeform 7"/>
          <p:cNvSpPr/>
          <p:nvPr/>
        </p:nvSpPr>
        <p:spPr>
          <a:xfrm>
            <a:off x="2511332" y="3775512"/>
            <a:ext cx="13265335" cy="2735975"/>
          </a:xfrm>
          <a:custGeom>
            <a:avLst/>
            <a:gdLst/>
            <a:ahLst/>
            <a:cxnLst/>
            <a:rect l="l" t="t" r="r" b="b"/>
            <a:pathLst>
              <a:path w="13265335" h="2735975">
                <a:moveTo>
                  <a:pt x="0" y="0"/>
                </a:moveTo>
                <a:lnTo>
                  <a:pt x="13265336" y="0"/>
                </a:lnTo>
                <a:lnTo>
                  <a:pt x="13265336" y="2735976"/>
                </a:lnTo>
                <a:lnTo>
                  <a:pt x="0" y="27359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005955" y="4021455"/>
            <a:ext cx="3853118" cy="1552575"/>
          </a:xfrm>
          <a:prstGeom prst="rect">
            <a:avLst/>
          </a:prstGeom>
        </p:spPr>
        <p:txBody>
          <a:bodyPr lIns="0" tIns="0" rIns="0" bIns="0" rtlCol="0" anchor="t">
            <a:spAutoFit/>
          </a:bodyPr>
          <a:lstStyle/>
          <a:p>
            <a:pPr>
              <a:lnSpc>
                <a:spcPts val="12599"/>
              </a:lnSpc>
            </a:pPr>
            <a:r>
              <a:rPr lang="en-US" sz="9000" spc="441">
                <a:solidFill>
                  <a:srgbClr val="FFFFFF"/>
                </a:solidFill>
                <a:latin typeface="Roboto Bold"/>
              </a:rPr>
              <a:t>Thank</a:t>
            </a:r>
          </a:p>
        </p:txBody>
      </p:sp>
      <p:sp>
        <p:nvSpPr>
          <p:cNvPr id="9" name="TextBox 9"/>
          <p:cNvSpPr txBox="1"/>
          <p:nvPr/>
        </p:nvSpPr>
        <p:spPr>
          <a:xfrm>
            <a:off x="9859073" y="4021455"/>
            <a:ext cx="2422972" cy="1552575"/>
          </a:xfrm>
          <a:prstGeom prst="rect">
            <a:avLst/>
          </a:prstGeom>
        </p:spPr>
        <p:txBody>
          <a:bodyPr lIns="0" tIns="0" rIns="0" bIns="0" rtlCol="0" anchor="t">
            <a:spAutoFit/>
          </a:bodyPr>
          <a:lstStyle/>
          <a:p>
            <a:pPr>
              <a:lnSpc>
                <a:spcPts val="12599"/>
              </a:lnSpc>
            </a:pPr>
            <a:r>
              <a:rPr lang="en-US" sz="9000" spc="441">
                <a:solidFill>
                  <a:srgbClr val="00F6DC"/>
                </a:solidFill>
                <a:latin typeface="Roboto Bold"/>
              </a:rPr>
              <a:t>You</a:t>
            </a: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366</Words>
  <Application>Microsoft Office PowerPoint</Application>
  <PresentationFormat>Custom</PresentationFormat>
  <Paragraphs>18</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Lato</vt:lpstr>
      <vt:lpstr>Roboto Bold</vt:lpstr>
      <vt:lpstr>Calibri</vt:lpstr>
      <vt:lpstr>Lato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dc:title>
  <dc:creator>Asus</dc:creator>
  <cp:lastModifiedBy>N K</cp:lastModifiedBy>
  <cp:revision>3</cp:revision>
  <dcterms:created xsi:type="dcterms:W3CDTF">2006-08-16T00:00:00Z</dcterms:created>
  <dcterms:modified xsi:type="dcterms:W3CDTF">2024-03-28T18:28:11Z</dcterms:modified>
  <dc:identifier>DAGAz_WgUsw</dc:identifier>
</cp:coreProperties>
</file>